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322" r:id="rId2"/>
    <p:sldId id="323" r:id="rId3"/>
    <p:sldId id="287" r:id="rId4"/>
    <p:sldId id="290" r:id="rId5"/>
    <p:sldId id="291" r:id="rId6"/>
    <p:sldId id="299" r:id="rId7"/>
    <p:sldId id="300" r:id="rId8"/>
    <p:sldId id="293" r:id="rId9"/>
    <p:sldId id="294" r:id="rId10"/>
    <p:sldId id="302" r:id="rId11"/>
    <p:sldId id="304" r:id="rId12"/>
    <p:sldId id="296" r:id="rId13"/>
    <p:sldId id="305" r:id="rId14"/>
    <p:sldId id="297" r:id="rId15"/>
    <p:sldId id="306" r:id="rId16"/>
    <p:sldId id="298" r:id="rId17"/>
    <p:sldId id="307" r:id="rId18"/>
    <p:sldId id="313" r:id="rId19"/>
    <p:sldId id="312" r:id="rId20"/>
    <p:sldId id="311" r:id="rId21"/>
    <p:sldId id="289" r:id="rId22"/>
    <p:sldId id="326" r:id="rId23"/>
    <p:sldId id="329" r:id="rId24"/>
    <p:sldId id="328" r:id="rId25"/>
    <p:sldId id="331" r:id="rId26"/>
    <p:sldId id="332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257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E4260-3846-48E6-82A0-2061182826C9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DBFD0-AE63-4CD9-ACA3-7583A6AFD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346797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622348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36180059"/>
      </p:ext>
    </p:extLst>
  </p:cSld>
  <p:clrMapOvr>
    <a:masterClrMapping/>
  </p:clrMapOvr>
  <p:transition spd="slow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7736117"/>
      </p:ext>
    </p:extLst>
  </p:cSld>
  <p:clrMapOvr>
    <a:masterClrMapping/>
  </p:clrMapOvr>
  <p:transition spd="slow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34530973"/>
      </p:ext>
    </p:extLst>
  </p:cSld>
  <p:clrMapOvr>
    <a:masterClrMapping/>
  </p:clrMapOvr>
  <p:transition spd="slow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3492900"/>
      </p:ext>
    </p:extLst>
  </p:cSld>
  <p:clrMapOvr>
    <a:masterClrMapping/>
  </p:clrMapOvr>
  <p:transition spd="slow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0905883"/>
      </p:ext>
    </p:extLst>
  </p:cSld>
  <p:clrMapOvr>
    <a:masterClrMapping/>
  </p:clrMapOvr>
  <p:transition spd="slow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9833074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5031675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0839763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7475481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6957193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298227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453906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015196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1024553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00D61-CBEF-4119-BECD-9684BA6352F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AFA8273-4681-4BAB-9133-C13FD4E768E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8" name="Рисунок 17" descr="лого.JPG"/>
          <p:cNvPicPr>
            <a:picLocks noChangeAspect="1"/>
          </p:cNvPicPr>
          <p:nvPr userDrawn="1"/>
        </p:nvPicPr>
        <p:blipFill>
          <a:blip r:embed="rId18" cstate="print">
            <a:lum contrast="20000"/>
          </a:blip>
          <a:stretch>
            <a:fillRect/>
          </a:stretch>
        </p:blipFill>
        <p:spPr>
          <a:xfrm>
            <a:off x="611560" y="6385751"/>
            <a:ext cx="1378456" cy="47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468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ransition spd="slow">
    <p:split orient="vert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flyura-askarova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7984" y="4005064"/>
            <a:ext cx="43331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highlight>
                  <a:srgbClr val="FFFF00"/>
                </a:highlight>
                <a:latin typeface="Arial Narrow" panose="020B0606020202030204" pitchFamily="34" charset="0"/>
              </a:rPr>
              <a:t>Тема урока: ПОПУЛЯРНЫЕ </a:t>
            </a:r>
            <a:r>
              <a:rPr lang="ru-RU" sz="3600" b="1" dirty="0">
                <a:highlight>
                  <a:srgbClr val="FFFF00"/>
                </a:highlight>
                <a:latin typeface="Arial Narrow" panose="020B0606020202030204" pitchFamily="34" charset="0"/>
              </a:rPr>
              <a:t>ХИТЫ ИЗ МЮЗИКЛОВ И РОК- ОПЕР</a:t>
            </a:r>
          </a:p>
        </p:txBody>
      </p:sp>
    </p:spTree>
    <p:extLst>
      <p:ext uri="{BB962C8B-B14F-4D97-AF65-F5344CB8AC3E}">
        <p14:creationId xmlns:p14="http://schemas.microsoft.com/office/powerpoint/2010/main" xmlns="" val="1505873760"/>
      </p:ext>
    </p:extLst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3" y="1052736"/>
            <a:ext cx="2880322" cy="3880773"/>
          </a:xfrm>
        </p:spPr>
        <p:txBody>
          <a:bodyPr>
            <a:noAutofit/>
          </a:bodyPr>
          <a:lstStyle/>
          <a:p>
            <a:r>
              <a:rPr lang="ru-RU" sz="2600" dirty="0">
                <a:latin typeface="Arial Narrow" panose="020B0606020202030204" pitchFamily="34" charset="0"/>
              </a:rPr>
              <a:t>Немецкий кинофильм "Семья фон Трапп" стал основой для этого мюзикла. Картина повествовала об австрийской семье, которая, спасаясь от нацистов, отправилась в Америку. </a:t>
            </a:r>
            <a:endParaRPr lang="ru-RU" sz="2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007" y="260648"/>
            <a:ext cx="4536504" cy="6048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96664205"/>
      </p:ext>
    </p:extLst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2" y="0"/>
            <a:ext cx="91321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5145711"/>
      </p:ext>
    </p:extLst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620688"/>
            <a:ext cx="7202761" cy="576064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 Narrow" panose="020B0606020202030204" pitchFamily="34" charset="0"/>
              </a:rPr>
              <a:t> Сюжет фильма не являлся придуманным, в основе него лежала книга Марии фон Трапп, которая являлась   участницей тех событий. Сама Мэри Мартин в то время являлась знаменитостью музыкального театра. Сначала авторы решили оформить постановку с помощью народных песен и религиозных гимнов семьи фон Трапп. Однако Мэри настояла, чтобы присутствовала песня, написанная специально для нее. С помощью композитора Ричарда </a:t>
            </a:r>
            <a:r>
              <a:rPr lang="ru-RU" sz="2800" dirty="0" err="1">
                <a:latin typeface="Arial Narrow" panose="020B0606020202030204" pitchFamily="34" charset="0"/>
              </a:rPr>
              <a:t>Роджерса</a:t>
            </a:r>
            <a:r>
              <a:rPr lang="ru-RU" sz="2800" dirty="0">
                <a:latin typeface="Arial Narrow" panose="020B0606020202030204" pitchFamily="34" charset="0"/>
              </a:rPr>
              <a:t> и либреттиста Оскара </a:t>
            </a:r>
            <a:r>
              <a:rPr lang="ru-RU" sz="2800" dirty="0" err="1">
                <a:latin typeface="Arial Narrow" panose="020B0606020202030204" pitchFamily="34" charset="0"/>
              </a:rPr>
              <a:t>Хаммерстайна</a:t>
            </a:r>
            <a:r>
              <a:rPr lang="ru-RU" sz="2800" dirty="0">
                <a:latin typeface="Arial Narrow" panose="020B0606020202030204" pitchFamily="34" charset="0"/>
              </a:rPr>
              <a:t> в пьесе появились новые музыкальные номера, так и возник мюзикл..</a:t>
            </a:r>
          </a:p>
        </p:txBody>
      </p:sp>
    </p:spTree>
    <p:extLst>
      <p:ext uri="{BB962C8B-B14F-4D97-AF65-F5344CB8AC3E}">
        <p14:creationId xmlns:p14="http://schemas.microsoft.com/office/powerpoint/2010/main" xmlns="" val="1093081278"/>
      </p:ext>
    </p:extLst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599" y="611520"/>
            <a:ext cx="7721150" cy="4317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1530978"/>
      </p:ext>
    </p:extLst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6912768" cy="5733256"/>
          </a:xfrm>
        </p:spPr>
        <p:txBody>
          <a:bodyPr>
            <a:normAutofit/>
          </a:bodyPr>
          <a:lstStyle/>
          <a:p>
            <a:r>
              <a:rPr lang="ru-RU" sz="3000" dirty="0"/>
              <a:t> </a:t>
            </a:r>
            <a:r>
              <a:rPr lang="ru-RU" sz="3000" dirty="0">
                <a:latin typeface="Arial Narrow" panose="020B0606020202030204" pitchFamily="34" charset="0"/>
              </a:rPr>
              <a:t> "Звуки музыки" получили 8 премий Тони, это произведение было сыграно 1443 раза. Оригинальный   альбом даже получил премию "Грэмми". В 1961 году мюзикл начал свое турне по США, тогда же шоу открылось в Лондоне, где ставилось на протяжении 6 лет, став самым долгоиграющим американским мюзиклом в столице Англии.  В 90-е годы "Звуки музыки" шли в Греции и Израиле, Финляндии и Швеции, Перу и Китае, Исландии и Нидерландах.</a:t>
            </a:r>
          </a:p>
        </p:txBody>
      </p:sp>
    </p:spTree>
    <p:extLst>
      <p:ext uri="{BB962C8B-B14F-4D97-AF65-F5344CB8AC3E}">
        <p14:creationId xmlns:p14="http://schemas.microsoft.com/office/powerpoint/2010/main" xmlns="" val="3891959503"/>
      </p:ext>
    </p:extLst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9457" y="692696"/>
            <a:ext cx="2968847" cy="6048672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 Narrow" panose="020B0606020202030204" pitchFamily="34" charset="0"/>
              </a:rPr>
              <a:t>Романтическая, но мрачная история рассказывает о живущем в подземелье под Парижской оперой загадочном существе со сверхъестественными способностями.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0"/>
            <a:ext cx="3871913" cy="685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06749111"/>
      </p:ext>
    </p:extLst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7488832" cy="5256584"/>
          </a:xfrm>
        </p:spPr>
        <p:txBody>
          <a:bodyPr>
            <a:noAutofit/>
          </a:bodyPr>
          <a:lstStyle/>
          <a:p>
            <a:r>
              <a:rPr lang="ru-RU" sz="3000" dirty="0">
                <a:latin typeface="Arial Narrow" panose="020B0606020202030204" pitchFamily="34" charset="0"/>
              </a:rPr>
              <a:t>Эндрю Ллойд </a:t>
            </a:r>
            <a:r>
              <a:rPr lang="ru-RU" sz="3000" dirty="0" err="1">
                <a:latin typeface="Arial Narrow" panose="020B0606020202030204" pitchFamily="34" charset="0"/>
              </a:rPr>
              <a:t>Веббер</a:t>
            </a:r>
            <a:r>
              <a:rPr lang="ru-RU" sz="3000" dirty="0">
                <a:latin typeface="Arial Narrow" panose="020B0606020202030204" pitchFamily="34" charset="0"/>
              </a:rPr>
              <a:t> создал мюзикл "Призрак оперы» по роману француза Гастона Леру.  Премьера "Призрака оперы" состоялась 9 октября 1986 в Королевском театре. А в январе 1988 года состоялась и первая бродвейская постановка мюзикла, она прошла в Нью-Йоркском театре </a:t>
            </a:r>
            <a:r>
              <a:rPr lang="ru-RU" sz="3000" dirty="0" err="1">
                <a:latin typeface="Arial Narrow" panose="020B0606020202030204" pitchFamily="34" charset="0"/>
              </a:rPr>
              <a:t>Маджестик</a:t>
            </a:r>
            <a:r>
              <a:rPr lang="ru-RU" sz="3000" dirty="0">
                <a:latin typeface="Arial Narrow" panose="020B0606020202030204" pitchFamily="34" charset="0"/>
              </a:rPr>
              <a:t>. Мюзикл был поставлен в 18 странах, дано было около 65 тысяч представлений, там его посмотрело более чем 58 миллионов человек, а общее число зрителей по всему миру превысило уже 80 миллионов. </a:t>
            </a:r>
          </a:p>
        </p:txBody>
      </p:sp>
    </p:spTree>
    <p:extLst>
      <p:ext uri="{BB962C8B-B14F-4D97-AF65-F5344CB8AC3E}">
        <p14:creationId xmlns:p14="http://schemas.microsoft.com/office/powerpoint/2010/main" xmlns="" val="4035872474"/>
      </p:ext>
    </p:extLst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704856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>
                <a:latin typeface="Arial Narrow" panose="020B0606020202030204" pitchFamily="34" charset="0"/>
              </a:rPr>
              <a:t>  О чём же повествует в своём романе «Призрак Оперы» Гастон Леру? Краткое содержание книги можно охарактеризовать как борьбу таких человеческих чувств, как Любовь, Ненависть и… Надежа. Это история: </a:t>
            </a:r>
          </a:p>
          <a:p>
            <a:r>
              <a:rPr lang="ru-RU" sz="3000" dirty="0">
                <a:latin typeface="Arial Narrow" panose="020B0606020202030204" pitchFamily="34" charset="0"/>
              </a:rPr>
              <a:t>о двух мужчинах, влюблённых в талантливую девушку;</a:t>
            </a:r>
          </a:p>
          <a:p>
            <a:r>
              <a:rPr lang="ru-RU" sz="3000" dirty="0">
                <a:latin typeface="Arial Narrow" panose="020B0606020202030204" pitchFamily="34" charset="0"/>
              </a:rPr>
              <a:t> о девушке с чистой душой и её вере в Ангела Музыки; </a:t>
            </a:r>
          </a:p>
          <a:p>
            <a:r>
              <a:rPr lang="ru-RU" sz="3000" dirty="0">
                <a:latin typeface="Arial Narrow" panose="020B0606020202030204" pitchFamily="34" charset="0"/>
              </a:rPr>
              <a:t>о несчастном, уродливом, но гениальном человеке с искалеченной судьбой;</a:t>
            </a:r>
          </a:p>
          <a:p>
            <a:r>
              <a:rPr lang="ru-RU" sz="3000" dirty="0">
                <a:latin typeface="Arial Narrow" panose="020B0606020202030204" pitchFamily="34" charset="0"/>
              </a:rPr>
              <a:t> о сложном переплетении судеб и о милосердии.  </a:t>
            </a:r>
          </a:p>
        </p:txBody>
      </p:sp>
    </p:spTree>
    <p:extLst>
      <p:ext uri="{BB962C8B-B14F-4D97-AF65-F5344CB8AC3E}">
        <p14:creationId xmlns:p14="http://schemas.microsoft.com/office/powerpoint/2010/main" xmlns="" val="3002129472"/>
      </p:ext>
    </p:extLst>
  </p:cSld>
  <p:clrMapOvr>
    <a:masterClrMapping/>
  </p:clrMapOvr>
  <p:transition spd="slow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78533"/>
            <a:ext cx="6347713" cy="1320800"/>
          </a:xfrm>
        </p:spPr>
        <p:txBody>
          <a:bodyPr/>
          <a:lstStyle/>
          <a:p>
            <a:pPr algn="ctr"/>
            <a:r>
              <a:rPr lang="ru-RU" b="1" dirty="0"/>
              <a:t>«ПРИЗРАК ОПЕРЫ»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38933"/>
            <a:ext cx="8592151" cy="5232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01719220"/>
      </p:ext>
    </p:extLst>
  </p:cSld>
  <p:clrMapOvr>
    <a:masterClrMapping/>
  </p:clrMapOvr>
  <p:transition spd="slow"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814" r="2667" b="2151"/>
          <a:stretch/>
        </p:blipFill>
        <p:spPr>
          <a:xfrm>
            <a:off x="251520" y="639320"/>
            <a:ext cx="8282881" cy="56366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0044441"/>
      </p:ext>
    </p:extLst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0"/>
            <a:ext cx="6660232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92280" y="948690"/>
            <a:ext cx="123795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  <a:t>М</a:t>
            </a:r>
            <a:b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</a:b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  <a:t>Ю</a:t>
            </a:r>
            <a:b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</a:b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  <a:t>З</a:t>
            </a:r>
            <a:b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</a:b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  <a:t>И</a:t>
            </a:r>
            <a:b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</a:b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  <a:t>К</a:t>
            </a:r>
            <a:b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</a:b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Heavy" panose="020B0903020102020204" pitchFamily="34" charset="0"/>
              </a:rPr>
              <a:t>Л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967396770"/>
      </p:ext>
    </p:extLst>
  </p:cSld>
  <p:clrMapOvr>
    <a:masterClrMapping/>
  </p:clrMapOvr>
  <p:transition spd="slow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5536" y="476672"/>
            <a:ext cx="8210873" cy="5891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018784386"/>
      </p:ext>
    </p:extLst>
  </p:cSld>
  <p:clrMapOvr>
    <a:masterClrMapping/>
  </p:clrMapOvr>
  <p:transition spd="slow">
    <p:split orient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332656"/>
            <a:ext cx="6554689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>
              <a:latin typeface="Arial Narrow" panose="020B0606020202030204" pitchFamily="34" charset="0"/>
            </a:endParaRPr>
          </a:p>
          <a:p>
            <a:r>
              <a:rPr lang="ru-RU" sz="3000" dirty="0">
                <a:latin typeface="Arial Narrow" panose="020B0606020202030204" pitchFamily="34" charset="0"/>
              </a:rPr>
              <a:t>Мюзикл — жанр, как правило, сложный в постановочном отношении и потому дорогой. Многие бродвейские мюзиклы славятся своими спецэффектами, что возможно только в условиях стационарного мюзикла, где спектакли идут ежедневно в течение многих лет, пока они пользуются успехом у публики. В России пример такого наиболее успешного стационарного мюзикла — «Юнона и Авось» . </a:t>
            </a:r>
          </a:p>
        </p:txBody>
      </p:sp>
    </p:spTree>
    <p:extLst>
      <p:ext uri="{BB962C8B-B14F-4D97-AF65-F5344CB8AC3E}">
        <p14:creationId xmlns:p14="http://schemas.microsoft.com/office/powerpoint/2010/main" xmlns="" val="2444934735"/>
      </p:ext>
    </p:extLst>
  </p:cSld>
  <p:clrMapOvr>
    <a:masterClrMapping/>
  </p:clrMapOvr>
  <p:transition spd="slow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mesthit.ru/uploads/images/u/n/o/unona_i_av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858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83568" y="5877272"/>
            <a:ext cx="6192688" cy="6771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ru-RU" sz="3800" b="1" dirty="0">
                <a:solidFill>
                  <a:srgbClr val="000000"/>
                </a:solidFill>
                <a:latin typeface="Arial Narrow" panose="020B0606020202030204" pitchFamily="34" charset="0"/>
              </a:rPr>
              <a:t>Первая советская рок-опера  </a:t>
            </a:r>
            <a:endParaRPr lang="ru-RU" sz="3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5210619"/>
      </p:ext>
    </p:extLst>
  </p:cSld>
  <p:clrMapOvr>
    <a:masterClrMapping/>
  </p:clrMapOvr>
  <p:transition spd="slow">
    <p:split orient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088974"/>
            <a:ext cx="8280920" cy="86030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Arial Narrow" panose="020B0606020202030204" pitchFamily="34" charset="0"/>
              </a:rPr>
              <a:t>В основе сюжета – трагическая история любви русского графа и мореплавателя Николая </a:t>
            </a:r>
            <a:r>
              <a:rPr lang="ru-RU" sz="2800" dirty="0" err="1">
                <a:latin typeface="Arial Narrow" panose="020B0606020202030204" pitchFamily="34" charset="0"/>
              </a:rPr>
              <a:t>Резанова</a:t>
            </a:r>
            <a:r>
              <a:rPr lang="ru-RU" sz="2800" dirty="0">
                <a:latin typeface="Arial Narrow" panose="020B0606020202030204" pitchFamily="34" charset="0"/>
              </a:rPr>
              <a:t> и дочери испанского наместника Сан-Франциско </a:t>
            </a:r>
            <a:r>
              <a:rPr lang="ru-RU" sz="2800" dirty="0" err="1">
                <a:latin typeface="Arial Narrow" panose="020B0606020202030204" pitchFamily="34" charset="0"/>
              </a:rPr>
              <a:t>Кончиты</a:t>
            </a:r>
            <a:r>
              <a:rPr lang="ru-RU" sz="2800" dirty="0">
                <a:latin typeface="Arial Narrow" panose="020B0606020202030204" pitchFamily="34" charset="0"/>
              </a:rPr>
              <a:t/>
            </a:r>
            <a:br>
              <a:rPr lang="ru-RU" sz="2800" dirty="0">
                <a:latin typeface="Arial Narrow" panose="020B0606020202030204" pitchFamily="34" charset="0"/>
              </a:rPr>
            </a:br>
            <a:r>
              <a:rPr lang="ru-RU" sz="2800" dirty="0">
                <a:latin typeface="Arial Narrow" panose="020B0606020202030204" pitchFamily="34" charset="0"/>
              </a:rPr>
              <a:t>  </a:t>
            </a:r>
            <a:r>
              <a:rPr lang="ru-RU" sz="2800" dirty="0" err="1">
                <a:latin typeface="Arial Narrow" panose="020B0606020202030204" pitchFamily="34" charset="0"/>
              </a:rPr>
              <a:t>Аргуэльо</a:t>
            </a:r>
            <a:r>
              <a:rPr lang="ru-RU" sz="2800" dirty="0">
                <a:latin typeface="Arial Narrow" panose="020B0606020202030204" pitchFamily="34" charset="0"/>
              </a:rPr>
              <a:t>.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251520" y="260648"/>
            <a:ext cx="8617918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72483012"/>
      </p:ext>
    </p:extLst>
  </p:cSld>
  <p:clrMapOvr>
    <a:masterClrMapping/>
  </p:clrMapOvr>
  <p:transition spd="slow"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49040"/>
            <a:ext cx="8515672" cy="4903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20325529"/>
      </p:ext>
    </p:extLst>
  </p:cSld>
  <p:clrMapOvr>
    <a:masterClrMapping/>
  </p:clrMapOvr>
  <p:transition spd="slow"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s9.stc.all.kpcdn.net/share/i/12/9768696/w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234958344"/>
      </p:ext>
    </p:extLst>
  </p:cSld>
  <p:clrMapOvr>
    <a:masterClrMapping/>
  </p:clrMapOvr>
  <p:transition spd="slow">
    <p:split orient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052736"/>
            <a:ext cx="7562802" cy="49886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Задание:</a:t>
            </a:r>
            <a:r>
              <a:rPr lang="ru-RU" sz="2800" dirty="0" smtClean="0"/>
              <a:t> подготовить компьютерную презентацию «Хит-парад: мои музыкальные предпочтения»</a:t>
            </a:r>
          </a:p>
          <a:p>
            <a:pPr>
              <a:buNone/>
            </a:pPr>
            <a:r>
              <a:rPr lang="ru-RU" sz="2800" dirty="0" smtClean="0"/>
              <a:t>и</a:t>
            </a:r>
            <a:r>
              <a:rPr lang="ru-RU" sz="2800" dirty="0" smtClean="0"/>
              <a:t> </a:t>
            </a:r>
            <a:r>
              <a:rPr lang="ru-RU" sz="2800" dirty="0" smtClean="0"/>
              <a:t>прислать на </a:t>
            </a:r>
            <a:r>
              <a:rPr lang="ru-RU" sz="2800" dirty="0" err="1" smtClean="0"/>
              <a:t>эл.адрес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>
              <a:buNone/>
            </a:pPr>
            <a:r>
              <a:rPr lang="ru-RU" sz="2800" u="sng" dirty="0" err="1" smtClean="0">
                <a:solidFill>
                  <a:srgbClr val="0070C0"/>
                </a:solidFill>
                <a:hlinkClick r:id="rId2"/>
              </a:rPr>
              <a:t>flyura-askarova@mail.ru</a:t>
            </a:r>
            <a:endParaRPr lang="ru-RU" sz="2800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672773943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8640"/>
            <a:ext cx="7272808" cy="6336704"/>
          </a:xfrm>
        </p:spPr>
        <p:txBody>
          <a:bodyPr>
            <a:noAutofit/>
          </a:bodyPr>
          <a:lstStyle/>
          <a:p>
            <a:endParaRPr lang="ru-RU" sz="2800" b="1" dirty="0"/>
          </a:p>
          <a:p>
            <a:r>
              <a:rPr lang="ru-RU" sz="2800" b="1" dirty="0" err="1"/>
              <a:t>Мю́зикл</a:t>
            </a:r>
            <a:r>
              <a:rPr lang="ru-RU" sz="2800" b="1" dirty="0"/>
              <a:t> </a:t>
            </a:r>
            <a:r>
              <a:rPr lang="ru-RU" sz="2800" dirty="0"/>
              <a:t>(англ. </a:t>
            </a:r>
            <a:r>
              <a:rPr lang="ru-RU" sz="2800" dirty="0" err="1"/>
              <a:t>Musical</a:t>
            </a:r>
            <a:r>
              <a:rPr lang="ru-RU" sz="2800" dirty="0"/>
              <a:t>) (иногда называется музыкальной комедией) — музыкально-сценическое произведение, в котором переплетаются диалоги, песни, музыка, важную роль играет хореография. Сюжеты часто берутся из известных литературных произведений, из мировой драматургии («Моя прекрасная леди» по Бернарду Шоу, «Целуй меня, Кэт! » по Шекспиру, «Человек из </a:t>
            </a:r>
            <a:r>
              <a:rPr lang="ru-RU" sz="2800" dirty="0" err="1"/>
              <a:t>Ламанчи</a:t>
            </a:r>
            <a:r>
              <a:rPr lang="ru-RU" sz="2800" dirty="0"/>
              <a:t>» по Сервантесу, «Оливер! » и «Ночь открытых дверей» по Диккенсу) . </a:t>
            </a:r>
          </a:p>
        </p:txBody>
      </p:sp>
    </p:spTree>
    <p:extLst>
      <p:ext uri="{BB962C8B-B14F-4D97-AF65-F5344CB8AC3E}">
        <p14:creationId xmlns:p14="http://schemas.microsoft.com/office/powerpoint/2010/main" xmlns="" val="3281991553"/>
      </p:ext>
    </p:extLst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124744"/>
            <a:ext cx="6984776" cy="7643936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Arial Narrow" panose="020B0606020202030204" pitchFamily="34" charset="0"/>
              </a:rPr>
              <a:t>Огромную роль в возникновении мюзикла  сыграл джаз, который в начале XX в. постепенно становился не просто музыкой, но и образом мышления. Он проникал во все сферы художественной культуры, включая и театр. Постепенно  джазовые композиции приобретали все большую популярность. К началу 1940-х трудно было отыскать спектакль музыкально-комедийного жанра, не включающий в себя джазовых номеров.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362474753"/>
      </p:ext>
    </p:extLst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0"/>
            <a:ext cx="6986737" cy="5708707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 Narrow" panose="020B0606020202030204" pitchFamily="34" charset="0"/>
              </a:rPr>
              <a:t>Официальной датой рождения нового жанра принято считать март 1943, когда на Бродвее состоялась премьера спектакля</a:t>
            </a:r>
            <a:br>
              <a:rPr lang="ru-RU" sz="2800" dirty="0">
                <a:latin typeface="Arial Narrow" panose="020B0606020202030204" pitchFamily="34" charset="0"/>
              </a:rPr>
            </a:br>
            <a:r>
              <a:rPr lang="ru-RU" sz="2800" dirty="0">
                <a:latin typeface="Arial Narrow" panose="020B0606020202030204" pitchFamily="34" charset="0"/>
              </a:rPr>
              <a:t>« </a:t>
            </a:r>
            <a:r>
              <a:rPr lang="ru-RU" sz="2800" i="1" dirty="0">
                <a:latin typeface="Arial Narrow" panose="020B0606020202030204" pitchFamily="34" charset="0"/>
              </a:rPr>
              <a:t>Оклахома!»</a:t>
            </a:r>
            <a:r>
              <a:rPr lang="ru-RU" sz="2800" dirty="0">
                <a:latin typeface="Arial Narrow" panose="020B0606020202030204" pitchFamily="34" charset="0"/>
              </a:rPr>
              <a:t> </a:t>
            </a:r>
            <a:r>
              <a:rPr lang="ru-RU" sz="2800" dirty="0" err="1">
                <a:latin typeface="Arial Narrow" panose="020B0606020202030204" pitchFamily="34" charset="0"/>
              </a:rPr>
              <a:t>Р.Роджерса</a:t>
            </a:r>
            <a:r>
              <a:rPr lang="ru-RU" sz="2800" dirty="0">
                <a:latin typeface="Arial Narrow" panose="020B0606020202030204" pitchFamily="34" charset="0"/>
              </a:rPr>
              <a:t> и </a:t>
            </a:r>
            <a:r>
              <a:rPr lang="ru-RU" sz="2800" dirty="0" err="1">
                <a:latin typeface="Arial Narrow" panose="020B0606020202030204" pitchFamily="34" charset="0"/>
              </a:rPr>
              <a:t>О.Хаммерстайна</a:t>
            </a:r>
            <a:r>
              <a:rPr lang="ru-RU" sz="2800" dirty="0">
                <a:latin typeface="Arial Narrow" panose="020B0606020202030204" pitchFamily="34" charset="0"/>
              </a:rPr>
              <a:t>. Поначалу авторы традиционно именовали свой спектакль «музыкальной комедией», публика и критики восприняли его как новацию, разрушающую сложившиеся каноны. За простой  фабулой вставали основополагающие ценности – любовь, социальная общность, патриотизм. Недаром десятью годами позже штат Оклахома объявил песню из этого спектакля своим официальным гимном.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5607536"/>
            <a:ext cx="3459515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9961375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624880"/>
            <a:ext cx="2902418" cy="62484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600" dirty="0">
                <a:latin typeface="Arial Narrow" panose="020B0606020202030204" pitchFamily="34" charset="0"/>
              </a:rPr>
              <a:t>На написание мюзикла Фредерика </a:t>
            </a:r>
            <a:r>
              <a:rPr lang="ru-RU" sz="2600" dirty="0" err="1">
                <a:latin typeface="Arial Narrow" panose="020B0606020202030204" pitchFamily="34" charset="0"/>
              </a:rPr>
              <a:t>Лоу</a:t>
            </a:r>
            <a:r>
              <a:rPr lang="ru-RU" sz="2600" dirty="0">
                <a:latin typeface="Arial Narrow" panose="020B0606020202030204" pitchFamily="34" charset="0"/>
              </a:rPr>
              <a:t>  натолкнула драма Бернарда Шоу "Пигмалион», в которой рассказывается как главная героиня, будучи  обычной цветочницей, становится молодой очаровательной леди.</a:t>
            </a:r>
            <a:r>
              <a:rPr lang="ru-RU" dirty="0">
                <a:latin typeface="Arial Narrow" panose="020B0606020202030204" pitchFamily="34" charset="0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04664"/>
            <a:ext cx="4042635" cy="6063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89620188"/>
      </p:ext>
    </p:extLst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3933056"/>
            <a:ext cx="7416824" cy="1873344"/>
          </a:xfrm>
        </p:spPr>
        <p:txBody>
          <a:bodyPr>
            <a:noAutofit/>
          </a:bodyPr>
          <a:lstStyle/>
          <a:p>
            <a:pPr algn="r"/>
            <a:endParaRPr lang="ru-RU" sz="2400" dirty="0">
              <a:latin typeface="Arial Narrow" panose="020B0606020202030204" pitchFamily="34" charset="0"/>
            </a:endParaRPr>
          </a:p>
          <a:p>
            <a:pPr algn="ctr"/>
            <a:r>
              <a:rPr lang="ru-RU" sz="2600" dirty="0">
                <a:latin typeface="Arial Narrow" panose="020B0606020202030204" pitchFamily="34" charset="0"/>
              </a:rPr>
              <a:t>По сюжету мюзикла в ходе спора профессора фонетики и его друга лингвиста и состоялось такое превращение. Элиза </a:t>
            </a:r>
            <a:r>
              <a:rPr lang="ru-RU" sz="2600" dirty="0" err="1">
                <a:latin typeface="Arial Narrow" panose="020B0606020202030204" pitchFamily="34" charset="0"/>
              </a:rPr>
              <a:t>Дулиттл</a:t>
            </a:r>
            <a:r>
              <a:rPr lang="ru-RU" sz="2600" dirty="0">
                <a:latin typeface="Arial Narrow" panose="020B0606020202030204" pitchFamily="34" charset="0"/>
              </a:rPr>
              <a:t> перебралась в дом ученого, чтобы пройти нелегкий путь обучения.</a:t>
            </a:r>
            <a:endParaRPr lang="ru-RU" sz="2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8377164" cy="35067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12657509"/>
      </p:ext>
    </p:extLst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367" y="260648"/>
            <a:ext cx="6347713" cy="1320800"/>
          </a:xfrm>
        </p:spPr>
        <p:txBody>
          <a:bodyPr/>
          <a:lstStyle/>
          <a:p>
            <a:pPr algn="ctr"/>
            <a:r>
              <a:rPr lang="ru-RU" dirty="0"/>
              <a:t>«МОЯ ПРЕКРАСНАЯ ЛЕДИ»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10800000" flipV="1">
            <a:off x="5800" y="5486452"/>
            <a:ext cx="7632848" cy="1231795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Arial Narrow" panose="020B0606020202030204" pitchFamily="34" charset="0"/>
              </a:rPr>
              <a:t>   В конце концов на посольском балу девушка с блеском выдерживает нелегкий экзамен.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3474" t="1" r="9114" b="3456"/>
          <a:stretch/>
        </p:blipFill>
        <p:spPr>
          <a:xfrm>
            <a:off x="179512" y="1196752"/>
            <a:ext cx="7992888" cy="40277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60549038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2"/>
            <a:ext cx="6347714" cy="5400600"/>
          </a:xfrm>
        </p:spPr>
        <p:txBody>
          <a:bodyPr>
            <a:noAutofit/>
          </a:bodyPr>
          <a:lstStyle/>
          <a:p>
            <a:r>
              <a:rPr lang="ru-RU" sz="3000" dirty="0">
                <a:latin typeface="Arial Narrow" panose="020B0606020202030204" pitchFamily="34" charset="0"/>
              </a:rPr>
              <a:t>Премьера мюзикла состоялась 15 марта 1956 года. На Бродвее представление давалось 2717 раз, а в Лондоне - 2281. Мюзикл был переведен на одиннадцать языков и прошел в более чем двадцати странах. В 1964 году на экраны вышел одноименный фильм, он был номинирован на 12 Оскаров и получил 8 из них. Мюзикл настолько любим зрителями, что его и сейчас можно посмотреть в Лондоне.</a:t>
            </a:r>
          </a:p>
        </p:txBody>
      </p:sp>
    </p:spTree>
    <p:extLst>
      <p:ext uri="{BB962C8B-B14F-4D97-AF65-F5344CB8AC3E}">
        <p14:creationId xmlns:p14="http://schemas.microsoft.com/office/powerpoint/2010/main" xmlns="" val="1241396365"/>
      </p:ext>
    </p:extLst>
  </p:cSld>
  <p:clrMapOvr>
    <a:masterClrMapping/>
  </p:clrMapOvr>
  <p:transition spd="slow">
    <p:split orient="vert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acb890a8f759446505e769c8385ba2c6ccbf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781</TotalTime>
  <Words>692</Words>
  <Application>Microsoft Office PowerPoint</Application>
  <PresentationFormat>Экран (4:3)</PresentationFormat>
  <Paragraphs>30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«МОЯ ПРЕКРАСНАЯ ЛЕДИ»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«ПРИЗРАК ОПЕРЫ»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ЖОРЖ БИЗЕ «КАРМЕН»</dc:title>
  <dc:creator>gloria</dc:creator>
  <cp:lastModifiedBy>Comp</cp:lastModifiedBy>
  <cp:revision>119</cp:revision>
  <dcterms:created xsi:type="dcterms:W3CDTF">2014-12-04T17:45:37Z</dcterms:created>
  <dcterms:modified xsi:type="dcterms:W3CDTF">2020-04-24T12:42:16Z</dcterms:modified>
</cp:coreProperties>
</file>